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8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7" r:id="rId19"/>
    <p:sldId id="279" r:id="rId20"/>
    <p:sldId id="273" r:id="rId21"/>
    <p:sldId id="27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D51942-CD0B-4482-922D-F5B6478E2F94}">
  <a:tblStyle styleId="{B1D51942-CD0B-4482-922D-F5B6478E2F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77" y="22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17d8477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b17d8477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cdd522d8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cdd522d8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425c1e89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425c1e89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c75e48435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c75e48435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cdd522d8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cdd522d8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cdd522d8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dcdd522d8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f4c8afb1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f4c8afb1f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cdd522d8b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dcdd522d8b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7090517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8d563ac1c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8d563ac1c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891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8d563ac1c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8d563ac1c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5551492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5551492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8d563ac1c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8d563ac1c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8d563ac1c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8d563ac1c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3fdc6a76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3fdc6a76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62e83bf77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62e83bf77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cdd522d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cdd522d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8d563ac1c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8d563ac1c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8d563ac1c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8d563ac1c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105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cdd522d8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cdd522d8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3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11700" y="1423925"/>
            <a:ext cx="8520600" cy="15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>
                <a:latin typeface="DFKai-SB"/>
                <a:ea typeface="DFKai-SB"/>
                <a:cs typeface="DFKai-SB"/>
                <a:sym typeface="DFKai-SB"/>
              </a:rPr>
              <a:t>目標跟隨自走車</a:t>
            </a:r>
            <a:endParaRPr sz="60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650">
                <a:latin typeface="DFKai-SB"/>
                <a:ea typeface="DFKai-SB"/>
                <a:cs typeface="DFKai-SB"/>
                <a:sym typeface="DFKai-SB"/>
              </a:rPr>
              <a:t>原題目:AI自走車</a:t>
            </a:r>
            <a:endParaRPr sz="265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8721750" y="4603950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</a:t>
            </a:r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4661550" y="3515125"/>
            <a:ext cx="4060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專題組員 : 徐翊倫、左澳博、蔡承翰、林彥丞 </a:t>
            </a:r>
            <a:endParaRPr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指導老師 : 林浩仁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25" y="1097390"/>
            <a:ext cx="9158651" cy="338685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8721750" y="4603950"/>
            <a:ext cx="325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10</a:t>
            </a:r>
            <a:endParaRPr dirty="0"/>
          </a:p>
        </p:txBody>
      </p:sp>
      <p:sp>
        <p:nvSpPr>
          <p:cNvPr id="187" name="Google Shape;187;p33"/>
          <p:cNvSpPr txBox="1">
            <a:spLocks noGrp="1"/>
          </p:cNvSpPr>
          <p:nvPr>
            <p:ph type="ctrTitle"/>
          </p:nvPr>
        </p:nvSpPr>
        <p:spPr>
          <a:xfrm>
            <a:off x="567600" y="0"/>
            <a:ext cx="28755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系統架構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88" name="Google Shape;188;p33"/>
          <p:cNvCxnSpPr/>
          <p:nvPr/>
        </p:nvCxnSpPr>
        <p:spPr>
          <a:xfrm>
            <a:off x="1390450" y="97768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33"/>
          <p:cNvSpPr txBox="1"/>
          <p:nvPr/>
        </p:nvSpPr>
        <p:spPr>
          <a:xfrm>
            <a:off x="1755075" y="923025"/>
            <a:ext cx="242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二、物件檢測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450" y="2676425"/>
            <a:ext cx="2475500" cy="185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ctrTitle"/>
          </p:nvPr>
        </p:nvSpPr>
        <p:spPr>
          <a:xfrm>
            <a:off x="630100" y="-181800"/>
            <a:ext cx="28755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系統架構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96" name="Google Shape;196;p34"/>
          <p:cNvCxnSpPr/>
          <p:nvPr/>
        </p:nvCxnSpPr>
        <p:spPr>
          <a:xfrm>
            <a:off x="1452950" y="79588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34"/>
          <p:cNvSpPr txBox="1"/>
          <p:nvPr/>
        </p:nvSpPr>
        <p:spPr>
          <a:xfrm>
            <a:off x="1817575" y="741225"/>
            <a:ext cx="242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三、物件追蹤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8721750" y="4603950"/>
            <a:ext cx="4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17" y="1145100"/>
            <a:ext cx="8356170" cy="38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/>
        </p:nvSpPr>
        <p:spPr>
          <a:xfrm>
            <a:off x="401825" y="1510925"/>
            <a:ext cx="722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1.將攝像頭回傳的畫面做模糊處理(平均濾波</a:t>
            </a:r>
            <a:r>
              <a:rPr lang="zh-TW" sz="2000">
                <a:solidFill>
                  <a:schemeClr val="dk1"/>
                </a:solidFill>
              </a:rPr>
              <a:t>Averaging</a:t>
            </a: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)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250" y="2003525"/>
            <a:ext cx="2126861" cy="283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35"/>
          <p:cNvCxnSpPr/>
          <p:nvPr/>
        </p:nvCxnSpPr>
        <p:spPr>
          <a:xfrm rot="10800000" flipH="1">
            <a:off x="6150238" y="3418425"/>
            <a:ext cx="544500" cy="5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p35"/>
          <p:cNvSpPr txBox="1"/>
          <p:nvPr/>
        </p:nvSpPr>
        <p:spPr>
          <a:xfrm>
            <a:off x="4484825" y="4752975"/>
            <a:ext cx="110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latin typeface="DFKai-SB"/>
                <a:ea typeface="DFKai-SB"/>
                <a:cs typeface="DFKai-SB"/>
                <a:sym typeface="DFKai-SB"/>
              </a:rPr>
              <a:t>處理前</a:t>
            </a:r>
            <a:endParaRPr sz="18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8" name="Google Shape;208;p35"/>
          <p:cNvSpPr txBox="1"/>
          <p:nvPr/>
        </p:nvSpPr>
        <p:spPr>
          <a:xfrm>
            <a:off x="7256463" y="4752975"/>
            <a:ext cx="110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latin typeface="DFKai-SB"/>
                <a:ea typeface="DFKai-SB"/>
                <a:cs typeface="DFKai-SB"/>
                <a:sym typeface="DFKai-SB"/>
              </a:rPr>
              <a:t>處理後</a:t>
            </a:r>
            <a:endParaRPr sz="1800" b="1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900" y="2003537"/>
            <a:ext cx="2126861" cy="28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850" y="2103550"/>
            <a:ext cx="1828500" cy="18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6050" y="2103552"/>
            <a:ext cx="1828500" cy="18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/>
        </p:nvSpPr>
        <p:spPr>
          <a:xfrm>
            <a:off x="481250" y="3932050"/>
            <a:ext cx="110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latin typeface="DFKai-SB"/>
                <a:ea typeface="DFKai-SB"/>
                <a:cs typeface="DFKai-SB"/>
                <a:sym typeface="DFKai-SB"/>
              </a:rPr>
              <a:t>處理前</a:t>
            </a:r>
            <a:endParaRPr sz="18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2408438" y="3932050"/>
            <a:ext cx="110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latin typeface="DFKai-SB"/>
                <a:ea typeface="DFKai-SB"/>
                <a:cs typeface="DFKai-SB"/>
                <a:sym typeface="DFKai-SB"/>
              </a:rPr>
              <a:t>處理後</a:t>
            </a:r>
            <a:endParaRPr sz="18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4" name="Google Shape;214;p35"/>
          <p:cNvSpPr txBox="1"/>
          <p:nvPr/>
        </p:nvSpPr>
        <p:spPr>
          <a:xfrm>
            <a:off x="422250" y="2325450"/>
            <a:ext cx="722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2.比較每一幀畫面與上一幀畫面中變動率較大的物件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4900" y="2003545"/>
            <a:ext cx="2126850" cy="2835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0424" y="3580503"/>
            <a:ext cx="2126850" cy="150227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2408450" y="4681800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DFKai-SB"/>
                <a:ea typeface="DFKai-SB"/>
                <a:cs typeface="DFKai-SB"/>
                <a:sym typeface="DFKai-SB"/>
              </a:rPr>
              <a:t>處理前</a:t>
            </a:r>
            <a:endParaRPr b="1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18" name="Google Shape;218;p35"/>
          <p:cNvCxnSpPr/>
          <p:nvPr/>
        </p:nvCxnSpPr>
        <p:spPr>
          <a:xfrm rot="10800000" flipH="1">
            <a:off x="3396513" y="4326238"/>
            <a:ext cx="642900" cy="1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9" name="Google Shape;21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8649" y="3589109"/>
            <a:ext cx="2126850" cy="148510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 txBox="1"/>
          <p:nvPr/>
        </p:nvSpPr>
        <p:spPr>
          <a:xfrm>
            <a:off x="5380950" y="4681800"/>
            <a:ext cx="110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latin typeface="DFKai-SB"/>
                <a:ea typeface="DFKai-SB"/>
                <a:cs typeface="DFKai-SB"/>
                <a:sym typeface="DFKai-SB"/>
              </a:rPr>
              <a:t>處理後</a:t>
            </a:r>
            <a:endParaRPr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422250" y="4024238"/>
            <a:ext cx="722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4.描繪出物件邊框(</a:t>
            </a:r>
            <a:r>
              <a:rPr lang="zh-TW" sz="1100" b="1">
                <a:solidFill>
                  <a:schemeClr val="dk1"/>
                </a:solidFill>
              </a:rPr>
              <a:t>cv2.drawContours , cv2.rectangle</a:t>
            </a: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)以進行定位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44900" y="2003568"/>
            <a:ext cx="2126850" cy="283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44900" y="2003575"/>
            <a:ext cx="2126850" cy="283515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/>
          <p:nvPr/>
        </p:nvSpPr>
        <p:spPr>
          <a:xfrm>
            <a:off x="401825" y="3174850"/>
            <a:ext cx="6584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3.使用型態轉換函數去除雜訊(</a:t>
            </a:r>
            <a:r>
              <a:rPr lang="zh-TW" sz="1100" b="1">
                <a:solidFill>
                  <a:schemeClr val="dk1"/>
                </a:solidFill>
              </a:rPr>
              <a:t>cv2.morphologyEx : cv2.MORPH_CLOSE</a:t>
            </a: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)</a:t>
            </a:r>
            <a:endParaRPr sz="20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8721750" y="4603950"/>
            <a:ext cx="4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5"/>
          <p:cNvSpPr txBox="1">
            <a:spLocks noGrp="1"/>
          </p:cNvSpPr>
          <p:nvPr>
            <p:ph type="ctrTitle"/>
          </p:nvPr>
        </p:nvSpPr>
        <p:spPr>
          <a:xfrm>
            <a:off x="613388" y="95300"/>
            <a:ext cx="28755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系統架構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27" name="Google Shape;227;p35"/>
          <p:cNvCxnSpPr/>
          <p:nvPr/>
        </p:nvCxnSpPr>
        <p:spPr>
          <a:xfrm>
            <a:off x="1436238" y="107298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35"/>
          <p:cNvSpPr txBox="1"/>
          <p:nvPr/>
        </p:nvSpPr>
        <p:spPr>
          <a:xfrm>
            <a:off x="1800863" y="1018325"/>
            <a:ext cx="242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三、物件追蹤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1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2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00"/>
                            </p:stCondLst>
                            <p:childTnLst>
                              <p:par>
                                <p:cTn id="7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2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2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025" y="1386944"/>
            <a:ext cx="2343974" cy="312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000" y="1386950"/>
            <a:ext cx="2343974" cy="312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017" y="1386950"/>
            <a:ext cx="2343971" cy="312459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 txBox="1"/>
          <p:nvPr/>
        </p:nvSpPr>
        <p:spPr>
          <a:xfrm>
            <a:off x="1216588" y="4511550"/>
            <a:ext cx="151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向左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3816600" y="4511550"/>
            <a:ext cx="151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無偏移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9" name="Google Shape;239;p36"/>
          <p:cNvSpPr txBox="1"/>
          <p:nvPr/>
        </p:nvSpPr>
        <p:spPr>
          <a:xfrm>
            <a:off x="6416625" y="4511550"/>
            <a:ext cx="151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latin typeface="DFKai-SB"/>
                <a:ea typeface="DFKai-SB"/>
                <a:cs typeface="DFKai-SB"/>
                <a:sym typeface="DFKai-SB"/>
              </a:rPr>
              <a:t>向右</a:t>
            </a:r>
            <a:endParaRPr sz="2000" b="1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40" name="Google Shape;240;p36"/>
          <p:cNvSpPr txBox="1"/>
          <p:nvPr/>
        </p:nvSpPr>
        <p:spPr>
          <a:xfrm>
            <a:off x="8721750" y="4603950"/>
            <a:ext cx="4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ctrTitle"/>
          </p:nvPr>
        </p:nvSpPr>
        <p:spPr>
          <a:xfrm>
            <a:off x="613413" y="0"/>
            <a:ext cx="28755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系統架構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42" name="Google Shape;242;p36"/>
          <p:cNvCxnSpPr/>
          <p:nvPr/>
        </p:nvCxnSpPr>
        <p:spPr>
          <a:xfrm>
            <a:off x="1436263" y="97768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6"/>
          <p:cNvSpPr txBox="1"/>
          <p:nvPr/>
        </p:nvSpPr>
        <p:spPr>
          <a:xfrm>
            <a:off x="1800888" y="923025"/>
            <a:ext cx="242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三、物件追蹤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/>
          <p:nvPr/>
        </p:nvSpPr>
        <p:spPr>
          <a:xfrm>
            <a:off x="8721750" y="4603950"/>
            <a:ext cx="4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dirty="0"/>
              <a:t>1</a:t>
            </a:r>
            <a:r>
              <a:rPr lang="en-US" altLang="zh-TW" dirty="0"/>
              <a:t>4</a:t>
            </a:r>
            <a:endParaRPr dirty="0"/>
          </a:p>
        </p:txBody>
      </p:sp>
      <p:sp>
        <p:nvSpPr>
          <p:cNvPr id="249" name="Google Shape;249;p37"/>
          <p:cNvSpPr txBox="1">
            <a:spLocks noGrp="1"/>
          </p:cNvSpPr>
          <p:nvPr>
            <p:ph type="ctrTitle"/>
          </p:nvPr>
        </p:nvSpPr>
        <p:spPr>
          <a:xfrm>
            <a:off x="630100" y="-166525"/>
            <a:ext cx="28755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系統架構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50" name="Google Shape;250;p37"/>
          <p:cNvCxnSpPr/>
          <p:nvPr/>
        </p:nvCxnSpPr>
        <p:spPr>
          <a:xfrm>
            <a:off x="1452950" y="811163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37"/>
          <p:cNvSpPr txBox="1"/>
          <p:nvPr/>
        </p:nvSpPr>
        <p:spPr>
          <a:xfrm>
            <a:off x="1817575" y="756500"/>
            <a:ext cx="242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四、物件速度估算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00" y="1178225"/>
            <a:ext cx="8410799" cy="38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/>
        </p:nvSpPr>
        <p:spPr>
          <a:xfrm>
            <a:off x="8721750" y="4603950"/>
            <a:ext cx="4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dirty="0"/>
              <a:t>1</a:t>
            </a:r>
            <a:r>
              <a:rPr lang="en-US" altLang="zh-TW" dirty="0"/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 txBox="1">
            <a:spLocks noGrp="1"/>
          </p:cNvSpPr>
          <p:nvPr>
            <p:ph type="ctrTitle"/>
          </p:nvPr>
        </p:nvSpPr>
        <p:spPr>
          <a:xfrm>
            <a:off x="640225" y="240900"/>
            <a:ext cx="28755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系統架構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259" name="Google Shape;259;p38"/>
          <p:cNvCxnSpPr/>
          <p:nvPr/>
        </p:nvCxnSpPr>
        <p:spPr>
          <a:xfrm>
            <a:off x="1463075" y="121858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38"/>
          <p:cNvSpPr txBox="1"/>
          <p:nvPr/>
        </p:nvSpPr>
        <p:spPr>
          <a:xfrm>
            <a:off x="1827700" y="1163925"/>
            <a:ext cx="242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四、物件速度估算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2" name="Google Shape;272;p39">
            <a:extLst>
              <a:ext uri="{FF2B5EF4-FFF2-40B4-BE49-F238E27FC236}">
                <a16:creationId xmlns:a16="http://schemas.microsoft.com/office/drawing/2014/main" id="{44B4803E-5ECF-40BA-910E-D1F9596F12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6544"/>
          <a:stretch/>
        </p:blipFill>
        <p:spPr>
          <a:xfrm>
            <a:off x="711998" y="2141625"/>
            <a:ext cx="7720003" cy="2268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74;p39">
            <a:extLst>
              <a:ext uri="{FF2B5EF4-FFF2-40B4-BE49-F238E27FC236}">
                <a16:creationId xmlns:a16="http://schemas.microsoft.com/office/drawing/2014/main" id="{6A0A1B14-6189-4D7F-A8E7-8DB7F327ADFD}"/>
              </a:ext>
            </a:extLst>
          </p:cNvPr>
          <p:cNvSpPr txBox="1"/>
          <p:nvPr/>
        </p:nvSpPr>
        <p:spPr>
          <a:xfrm>
            <a:off x="711998" y="1632837"/>
            <a:ext cx="1964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OpenCV API：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0426" y="626539"/>
            <a:ext cx="5620050" cy="389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/>
        </p:nvSpPr>
        <p:spPr>
          <a:xfrm>
            <a:off x="472625" y="318100"/>
            <a:ext cx="346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實現效果（光流法測速範例）：</a:t>
            </a:r>
            <a:endParaRPr/>
          </a:p>
        </p:txBody>
      </p:sp>
      <p:sp>
        <p:nvSpPr>
          <p:cNvPr id="289" name="Google Shape;289;p40"/>
          <p:cNvSpPr txBox="1"/>
          <p:nvPr/>
        </p:nvSpPr>
        <p:spPr>
          <a:xfrm>
            <a:off x="8721750" y="4603950"/>
            <a:ext cx="4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1</a:t>
            </a:r>
            <a:r>
              <a:rPr lang="en-US" altLang="zh-TW" dirty="0"/>
              <a:t>6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/>
        </p:nvSpPr>
        <p:spPr>
          <a:xfrm>
            <a:off x="8721750" y="4603950"/>
            <a:ext cx="4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TW" dirty="0"/>
              <a:t>1</a:t>
            </a:r>
            <a:r>
              <a:rPr lang="en-US" altLang="zh-TW" dirty="0"/>
              <a:t>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 txBox="1">
            <a:spLocks noGrp="1"/>
          </p:cNvSpPr>
          <p:nvPr>
            <p:ph type="ctrTitle"/>
          </p:nvPr>
        </p:nvSpPr>
        <p:spPr>
          <a:xfrm>
            <a:off x="640224" y="240900"/>
            <a:ext cx="3609675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dirty="0">
                <a:latin typeface="DFKai-SB"/>
                <a:ea typeface="DFKai-SB"/>
                <a:cs typeface="DFKai-SB"/>
                <a:sym typeface="DFKai-SB"/>
              </a:rPr>
              <a:t>問題與挑戰</a:t>
            </a:r>
            <a:endParaRPr sz="4800"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" name="Google Shape;274;p39">
            <a:extLst>
              <a:ext uri="{FF2B5EF4-FFF2-40B4-BE49-F238E27FC236}">
                <a16:creationId xmlns:a16="http://schemas.microsoft.com/office/drawing/2014/main" id="{6A0A1B14-6189-4D7F-A8E7-8DB7F327ADFD}"/>
              </a:ext>
            </a:extLst>
          </p:cNvPr>
          <p:cNvSpPr txBox="1"/>
          <p:nvPr/>
        </p:nvSpPr>
        <p:spPr>
          <a:xfrm>
            <a:off x="640224" y="1055423"/>
            <a:ext cx="7734170" cy="38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問題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1:AI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影像資料庫可能不夠龐大導致系統誤判。</a:t>
            </a:r>
          </a:p>
          <a:p>
            <a:pPr>
              <a:lnSpc>
                <a:spcPct val="20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ANS: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減少拍攝目標物外觀變數。</a:t>
            </a:r>
          </a:p>
          <a:p>
            <a:pPr>
              <a:lnSpc>
                <a:spcPct val="200000"/>
              </a:lnSpc>
            </a:pP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問題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2: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程式設計可能遇到瓶頸或無法發現的錯誤。</a:t>
            </a:r>
          </a:p>
          <a:p>
            <a:pPr>
              <a:lnSpc>
                <a:spcPct val="20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ANS: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自學或詢問教授建議。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777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>
            <a:spLocks noGrp="1"/>
          </p:cNvSpPr>
          <p:nvPr>
            <p:ph type="ctrTitle"/>
          </p:nvPr>
        </p:nvSpPr>
        <p:spPr>
          <a:xfrm>
            <a:off x="422238" y="307750"/>
            <a:ext cx="8299500" cy="7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DFKai-SB"/>
                <a:ea typeface="DFKai-SB"/>
                <a:cs typeface="DFKai-SB"/>
                <a:sym typeface="DFKai-SB"/>
              </a:rPr>
              <a:t>展示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8721750" y="4599150"/>
            <a:ext cx="438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1</a:t>
            </a:r>
            <a:r>
              <a:rPr lang="en-US" altLang="zh-TW" dirty="0"/>
              <a:t>8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C0CEB41-9923-4F27-A8CC-15A947ED7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97" y="1514339"/>
            <a:ext cx="2307054" cy="23070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3D6786-CC54-4955-84CC-C74A41A76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377" y="1514339"/>
            <a:ext cx="2307054" cy="2307054"/>
          </a:xfrm>
          <a:prstGeom prst="rect">
            <a:avLst/>
          </a:prstGeom>
        </p:spPr>
      </p:pic>
      <p:pic>
        <p:nvPicPr>
          <p:cNvPr id="7" name="圖片 6" descr="一張含有 室內 的圖片&#10;&#10;自動產生的描述">
            <a:extLst>
              <a:ext uri="{FF2B5EF4-FFF2-40B4-BE49-F238E27FC236}">
                <a16:creationId xmlns:a16="http://schemas.microsoft.com/office/drawing/2014/main" id="{93C6AE6B-85E1-4D8D-B1E7-708909C76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757" y="1514340"/>
            <a:ext cx="2307053" cy="230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27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>
            <a:spLocks noGrp="1"/>
          </p:cNvSpPr>
          <p:nvPr>
            <p:ph type="subTitle" idx="1"/>
          </p:nvPr>
        </p:nvSpPr>
        <p:spPr>
          <a:xfrm>
            <a:off x="733800" y="1210950"/>
            <a:ext cx="8410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FKai-SB"/>
              <a:buChar char="●"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訓練物件檢測模型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FKai-SB"/>
              <a:buChar char="●"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物件追蹤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FKai-SB"/>
              <a:buChar char="●"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速度估算</a:t>
            </a:r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ctrTitle"/>
          </p:nvPr>
        </p:nvSpPr>
        <p:spPr>
          <a:xfrm>
            <a:off x="422238" y="307750"/>
            <a:ext cx="8299500" cy="7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分工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1890375" y="3442150"/>
            <a:ext cx="111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左澳博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314" name="Google Shape;314;p42"/>
          <p:cNvCxnSpPr/>
          <p:nvPr/>
        </p:nvCxnSpPr>
        <p:spPr>
          <a:xfrm>
            <a:off x="1572975" y="1775000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Google Shape;315;p42"/>
          <p:cNvSpPr txBox="1"/>
          <p:nvPr/>
        </p:nvSpPr>
        <p:spPr>
          <a:xfrm>
            <a:off x="1890375" y="2549213"/>
            <a:ext cx="1113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林彥丞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1883775" y="1727175"/>
            <a:ext cx="208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徐翊倫、蔡承翰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8721750" y="4599150"/>
            <a:ext cx="4380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1</a:t>
            </a:r>
            <a:r>
              <a:rPr lang="en-US" altLang="zh-TW" dirty="0"/>
              <a:t>9</a:t>
            </a:r>
          </a:p>
        </p:txBody>
      </p:sp>
      <p:cxnSp>
        <p:nvCxnSpPr>
          <p:cNvPr id="318" name="Google Shape;318;p42"/>
          <p:cNvCxnSpPr/>
          <p:nvPr/>
        </p:nvCxnSpPr>
        <p:spPr>
          <a:xfrm>
            <a:off x="1572975" y="263388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42"/>
          <p:cNvCxnSpPr/>
          <p:nvPr/>
        </p:nvCxnSpPr>
        <p:spPr>
          <a:xfrm>
            <a:off x="1572975" y="349278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ctrTitle"/>
          </p:nvPr>
        </p:nvSpPr>
        <p:spPr>
          <a:xfrm>
            <a:off x="311700" y="318000"/>
            <a:ext cx="8520600" cy="8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大綱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1"/>
          </p:nvPr>
        </p:nvSpPr>
        <p:spPr>
          <a:xfrm>
            <a:off x="1097925" y="1149900"/>
            <a:ext cx="8123700" cy="33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•簡介 </a:t>
            </a: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•系統架構</a:t>
            </a:r>
            <a:endParaRPr lang="en-US" altLang="zh-TW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•</a:t>
            </a:r>
            <a:r>
              <a:rPr lang="zh-TW" altLang="en-US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問題與挑戰</a:t>
            </a:r>
            <a:endParaRPr lang="en-US" altLang="zh-TW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•</a:t>
            </a:r>
            <a:r>
              <a:rPr lang="zh-TW" altLang="en-US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展示</a:t>
            </a: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•分工 </a:t>
            </a:r>
            <a:endParaRPr lang="en-US" altLang="zh-TW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•預算表 </a:t>
            </a:r>
            <a:endParaRPr lang="en-US" altLang="zh-TW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8" name="Google Shape;108;p26"/>
          <p:cNvSpPr txBox="1"/>
          <p:nvPr/>
        </p:nvSpPr>
        <p:spPr>
          <a:xfrm>
            <a:off x="8721750" y="4603950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>
            <a:spLocks noGrp="1"/>
          </p:cNvSpPr>
          <p:nvPr>
            <p:ph type="ctrTitle"/>
          </p:nvPr>
        </p:nvSpPr>
        <p:spPr>
          <a:xfrm>
            <a:off x="422238" y="181175"/>
            <a:ext cx="8299500" cy="7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預算表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332" name="Google Shape;332;p44"/>
          <p:cNvGraphicFramePr/>
          <p:nvPr/>
        </p:nvGraphicFramePr>
        <p:xfrm>
          <a:off x="424600" y="856350"/>
          <a:ext cx="8401925" cy="3824825"/>
        </p:xfrm>
        <a:graphic>
          <a:graphicData uri="http://schemas.openxmlformats.org/drawingml/2006/table">
            <a:tbl>
              <a:tblPr>
                <a:noFill/>
                <a:tableStyleId>{B1D51942-CD0B-4482-922D-F5B6478E2F94}</a:tableStyleId>
              </a:tblPr>
              <a:tblGrid>
                <a:gridCol w="186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6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3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1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項目名稱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說明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單位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數量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單價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小計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備註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實驗室電腦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協助專題進行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部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26,000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26,000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實驗室提供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Nvidia JetBot AI Kit &amp; Jetson nano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專題主要設備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部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8,800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8,800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實驗室提供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Arduino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自走車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專題主要設備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部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974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974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自行購買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消耗性器材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電池、電池充電器等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批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2,580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2,580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實驗室提供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28575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消耗性器材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SD卡、隨身碟、外接硬碟等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批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800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800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自行購買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人力資源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研究人員薪酬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小時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135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*4(人)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180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97,200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>
                    <a:lnT w="38100" cap="flat" cmpd="sng">
                      <a:solidFill>
                        <a:srgbClr val="FF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b="1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總計</a:t>
                      </a:r>
                      <a:endParaRPr b="1"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136,354</a:t>
                      </a: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DFKai-SB"/>
                        <a:ea typeface="DFKai-SB"/>
                        <a:cs typeface="DFKai-SB"/>
                        <a:sym typeface="DFKai-SB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33" name="Google Shape;333;p44"/>
          <p:cNvSpPr txBox="1"/>
          <p:nvPr/>
        </p:nvSpPr>
        <p:spPr>
          <a:xfrm>
            <a:off x="8721750" y="4599150"/>
            <a:ext cx="4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20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subTitle" idx="1"/>
          </p:nvPr>
        </p:nvSpPr>
        <p:spPr>
          <a:xfrm>
            <a:off x="422250" y="904975"/>
            <a:ext cx="3799200" cy="7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一、模擬真實車輛跟車</a:t>
            </a:r>
            <a:endParaRPr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8721750" y="4603950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ctrTitle"/>
          </p:nvPr>
        </p:nvSpPr>
        <p:spPr>
          <a:xfrm>
            <a:off x="422250" y="366975"/>
            <a:ext cx="8299500" cy="7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簡介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16" name="Google Shape;1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749" y="1691450"/>
            <a:ext cx="2526214" cy="230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7"/>
          <p:cNvSpPr txBox="1"/>
          <p:nvPr/>
        </p:nvSpPr>
        <p:spPr>
          <a:xfrm>
            <a:off x="846138" y="4003975"/>
            <a:ext cx="1557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前導車樣式(車尾)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4018240" y="4157875"/>
            <a:ext cx="151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跟隨示意圖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7085450" y="4157875"/>
            <a:ext cx="1276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後車樣式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525" y="1691450"/>
            <a:ext cx="3096850" cy="230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7"/>
          <p:cNvPicPr preferRelativeResize="0"/>
          <p:nvPr/>
        </p:nvPicPr>
        <p:blipFill rotWithShape="1">
          <a:blip r:embed="rId5">
            <a:alphaModFix/>
          </a:blip>
          <a:srcRect t="26253" b="29998"/>
          <a:stretch/>
        </p:blipFill>
        <p:spPr>
          <a:xfrm>
            <a:off x="157013" y="1958618"/>
            <a:ext cx="2936125" cy="1712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>
            <a:spLocks noGrp="1"/>
          </p:cNvSpPr>
          <p:nvPr>
            <p:ph type="ctrTitle"/>
          </p:nvPr>
        </p:nvSpPr>
        <p:spPr>
          <a:xfrm>
            <a:off x="422250" y="366975"/>
            <a:ext cx="8299500" cy="7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簡介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851113" y="1647225"/>
            <a:ext cx="3365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前導車</a:t>
            </a:r>
            <a:endParaRPr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28" name="Google Shape;128;p28"/>
          <p:cNvSpPr txBox="1"/>
          <p:nvPr/>
        </p:nvSpPr>
        <p:spPr>
          <a:xfrm>
            <a:off x="8721750" y="4603950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</a:t>
            </a:r>
            <a:endParaRPr/>
          </a:p>
        </p:txBody>
      </p:sp>
      <p:cxnSp>
        <p:nvCxnSpPr>
          <p:cNvPr id="129" name="Google Shape;129;p28"/>
          <p:cNvCxnSpPr/>
          <p:nvPr/>
        </p:nvCxnSpPr>
        <p:spPr>
          <a:xfrm>
            <a:off x="1306175" y="230698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28"/>
          <p:cNvSpPr txBox="1"/>
          <p:nvPr/>
        </p:nvSpPr>
        <p:spPr>
          <a:xfrm>
            <a:off x="1670812" y="2252325"/>
            <a:ext cx="27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Arduino板控制車輛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31" name="Google Shape;131;p28"/>
          <p:cNvCxnSpPr/>
          <p:nvPr/>
        </p:nvCxnSpPr>
        <p:spPr>
          <a:xfrm>
            <a:off x="1306175" y="2935463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8"/>
          <p:cNvSpPr txBox="1"/>
          <p:nvPr/>
        </p:nvSpPr>
        <p:spPr>
          <a:xfrm>
            <a:off x="1670812" y="2880800"/>
            <a:ext cx="27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手機藍牙手動操控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33" name="Google Shape;133;p28"/>
          <p:cNvPicPr preferRelativeResize="0"/>
          <p:nvPr/>
        </p:nvPicPr>
        <p:blipFill rotWithShape="1">
          <a:blip r:embed="rId3">
            <a:alphaModFix/>
          </a:blip>
          <a:srcRect l="11769" r="2760"/>
          <a:stretch/>
        </p:blipFill>
        <p:spPr>
          <a:xfrm>
            <a:off x="4723875" y="1357249"/>
            <a:ext cx="3365400" cy="2953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ctrTitle"/>
          </p:nvPr>
        </p:nvSpPr>
        <p:spPr>
          <a:xfrm>
            <a:off x="422250" y="366975"/>
            <a:ext cx="8299500" cy="7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簡介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39" name="Google Shape;139;p29"/>
          <p:cNvSpPr txBox="1">
            <a:spLocks noGrp="1"/>
          </p:cNvSpPr>
          <p:nvPr>
            <p:ph type="subTitle" idx="1"/>
          </p:nvPr>
        </p:nvSpPr>
        <p:spPr>
          <a:xfrm>
            <a:off x="782400" y="1504425"/>
            <a:ext cx="3971400" cy="6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DFKai-SB"/>
                <a:ea typeface="DFKai-SB"/>
                <a:cs typeface="DFKai-SB"/>
                <a:sym typeface="DFKai-SB"/>
              </a:rPr>
              <a:t>後車 - Nvidia JetBot</a:t>
            </a:r>
            <a:endParaRPr>
              <a:solidFill>
                <a:srgbClr val="0000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40" name="Google Shape;140;p29"/>
          <p:cNvSpPr txBox="1"/>
          <p:nvPr/>
        </p:nvSpPr>
        <p:spPr>
          <a:xfrm>
            <a:off x="8721750" y="4603950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</a:t>
            </a:r>
            <a:endParaRPr/>
          </a:p>
        </p:txBody>
      </p:sp>
      <p:pic>
        <p:nvPicPr>
          <p:cNvPr id="141" name="Google Shape;1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775" y="1348950"/>
            <a:ext cx="3328099" cy="304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9"/>
          <p:cNvCxnSpPr/>
          <p:nvPr/>
        </p:nvCxnSpPr>
        <p:spPr>
          <a:xfrm>
            <a:off x="1360513" y="2271850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" name="Google Shape;143;p29"/>
          <p:cNvSpPr txBox="1"/>
          <p:nvPr/>
        </p:nvSpPr>
        <p:spPr>
          <a:xfrm>
            <a:off x="1725153" y="2217188"/>
            <a:ext cx="255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搭載 Jetson Nano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44" name="Google Shape;144;p29"/>
          <p:cNvCxnSpPr/>
          <p:nvPr/>
        </p:nvCxnSpPr>
        <p:spPr>
          <a:xfrm>
            <a:off x="1360513" y="291058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9"/>
          <p:cNvSpPr txBox="1"/>
          <p:nvPr/>
        </p:nvSpPr>
        <p:spPr>
          <a:xfrm>
            <a:off x="1725150" y="2748225"/>
            <a:ext cx="3028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車頭廣角鏡頭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DFKai-SB"/>
                <a:ea typeface="DFKai-SB"/>
                <a:cs typeface="DFKai-SB"/>
                <a:sym typeface="DFKai-SB"/>
              </a:rPr>
              <a:t>最高3280x2464解析度 800萬畫素</a:t>
            </a:r>
            <a:endParaRPr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46" name="Google Shape;146;p29"/>
          <p:cNvCxnSpPr/>
          <p:nvPr/>
        </p:nvCxnSpPr>
        <p:spPr>
          <a:xfrm>
            <a:off x="1360513" y="3549300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9"/>
          <p:cNvSpPr txBox="1"/>
          <p:nvPr/>
        </p:nvSpPr>
        <p:spPr>
          <a:xfrm>
            <a:off x="1725150" y="3494638"/>
            <a:ext cx="27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雙馬達控制車輛動向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ctrTitle"/>
          </p:nvPr>
        </p:nvSpPr>
        <p:spPr>
          <a:xfrm>
            <a:off x="932225" y="638525"/>
            <a:ext cx="28755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系統架構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53" name="Google Shape;153;p30"/>
          <p:cNvSpPr txBox="1"/>
          <p:nvPr/>
        </p:nvSpPr>
        <p:spPr>
          <a:xfrm>
            <a:off x="8721750" y="4603950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</a:t>
            </a:r>
            <a:endParaRPr/>
          </a:p>
        </p:txBody>
      </p:sp>
      <p:cxnSp>
        <p:nvCxnSpPr>
          <p:cNvPr id="154" name="Google Shape;154;p30"/>
          <p:cNvCxnSpPr/>
          <p:nvPr/>
        </p:nvCxnSpPr>
        <p:spPr>
          <a:xfrm>
            <a:off x="1628950" y="171763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30"/>
          <p:cNvSpPr txBox="1"/>
          <p:nvPr/>
        </p:nvSpPr>
        <p:spPr>
          <a:xfrm>
            <a:off x="1993575" y="1633488"/>
            <a:ext cx="208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一、整體架構圖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56" name="Google Shape;156;p30"/>
          <p:cNvCxnSpPr/>
          <p:nvPr/>
        </p:nvCxnSpPr>
        <p:spPr>
          <a:xfrm>
            <a:off x="1628950" y="228913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30"/>
          <p:cNvSpPr txBox="1"/>
          <p:nvPr/>
        </p:nvSpPr>
        <p:spPr>
          <a:xfrm>
            <a:off x="1993575" y="2204988"/>
            <a:ext cx="2500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二、物件檢測模型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58" name="Google Shape;158;p30"/>
          <p:cNvCxnSpPr/>
          <p:nvPr/>
        </p:nvCxnSpPr>
        <p:spPr>
          <a:xfrm>
            <a:off x="1628950" y="286063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30"/>
          <p:cNvSpPr txBox="1"/>
          <p:nvPr/>
        </p:nvSpPr>
        <p:spPr>
          <a:xfrm>
            <a:off x="1993575" y="2776488"/>
            <a:ext cx="2085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三、物件追蹤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60" name="Google Shape;160;p30"/>
          <p:cNvCxnSpPr/>
          <p:nvPr/>
        </p:nvCxnSpPr>
        <p:spPr>
          <a:xfrm>
            <a:off x="1628950" y="343213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1" name="Google Shape;161;p30"/>
          <p:cNvSpPr txBox="1"/>
          <p:nvPr/>
        </p:nvSpPr>
        <p:spPr>
          <a:xfrm>
            <a:off x="2013525" y="3348000"/>
            <a:ext cx="2460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DFKai-SB"/>
                <a:ea typeface="DFKai-SB"/>
                <a:cs typeface="DFKai-SB"/>
                <a:sym typeface="DFKai-SB"/>
              </a:rPr>
              <a:t>四、物件速度估算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/>
        </p:nvSpPr>
        <p:spPr>
          <a:xfrm>
            <a:off x="8721750" y="4603950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7</a:t>
            </a:r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ctrTitle"/>
          </p:nvPr>
        </p:nvSpPr>
        <p:spPr>
          <a:xfrm>
            <a:off x="670600" y="-158725"/>
            <a:ext cx="28755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系統架構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68" name="Google Shape;168;p31"/>
          <p:cNvCxnSpPr/>
          <p:nvPr/>
        </p:nvCxnSpPr>
        <p:spPr>
          <a:xfrm>
            <a:off x="1493450" y="818963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31"/>
          <p:cNvSpPr txBox="1"/>
          <p:nvPr/>
        </p:nvSpPr>
        <p:spPr>
          <a:xfrm>
            <a:off x="1858075" y="764300"/>
            <a:ext cx="242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一、整體架構圖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25" y="1188421"/>
            <a:ext cx="8262352" cy="381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/>
        </p:nvSpPr>
        <p:spPr>
          <a:xfrm>
            <a:off x="8721750" y="4603950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8</a:t>
            </a:r>
            <a:endParaRPr dirty="0"/>
          </a:p>
        </p:txBody>
      </p:sp>
      <p:sp>
        <p:nvSpPr>
          <p:cNvPr id="167" name="Google Shape;167;p31"/>
          <p:cNvSpPr txBox="1">
            <a:spLocks noGrp="1"/>
          </p:cNvSpPr>
          <p:nvPr>
            <p:ph type="ctrTitle"/>
          </p:nvPr>
        </p:nvSpPr>
        <p:spPr>
          <a:xfrm>
            <a:off x="670600" y="-158725"/>
            <a:ext cx="28755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系統架構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68" name="Google Shape;168;p31"/>
          <p:cNvCxnSpPr/>
          <p:nvPr/>
        </p:nvCxnSpPr>
        <p:spPr>
          <a:xfrm>
            <a:off x="1493450" y="818963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31"/>
          <p:cNvSpPr txBox="1"/>
          <p:nvPr/>
        </p:nvSpPr>
        <p:spPr>
          <a:xfrm>
            <a:off x="1858075" y="764300"/>
            <a:ext cx="4334178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一、整體架構圖</a:t>
            </a:r>
            <a:r>
              <a:rPr lang="en-US" altLang="zh-TW" sz="2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-</a:t>
            </a:r>
            <a:r>
              <a:rPr lang="zh-TW" altLang="en-US" sz="20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無人機拍攝照片</a:t>
            </a:r>
            <a:endParaRPr sz="2000" dirty="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" name="圖片 2" descr="一張含有 牆, 室內, 粉紅色 的圖片&#10;&#10;自動產生的描述">
            <a:extLst>
              <a:ext uri="{FF2B5EF4-FFF2-40B4-BE49-F238E27FC236}">
                <a16:creationId xmlns:a16="http://schemas.microsoft.com/office/drawing/2014/main" id="{E5AD62A6-1B6A-4576-9BC4-1C47630F0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00" y="1360570"/>
            <a:ext cx="1440303" cy="1440303"/>
          </a:xfrm>
          <a:prstGeom prst="rect">
            <a:avLst/>
          </a:prstGeom>
        </p:spPr>
      </p:pic>
      <p:pic>
        <p:nvPicPr>
          <p:cNvPr id="5" name="圖片 4" descr="一張含有 牆, 室內, 粉紅色 的圖片&#10;&#10;自動產生的描述">
            <a:extLst>
              <a:ext uri="{FF2B5EF4-FFF2-40B4-BE49-F238E27FC236}">
                <a16:creationId xmlns:a16="http://schemas.microsoft.com/office/drawing/2014/main" id="{94FAAD57-B5D4-4D5E-A576-2345F4DF1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990" y="1360570"/>
            <a:ext cx="1475635" cy="1475635"/>
          </a:xfrm>
          <a:prstGeom prst="rect">
            <a:avLst/>
          </a:prstGeom>
        </p:spPr>
      </p:pic>
      <p:pic>
        <p:nvPicPr>
          <p:cNvPr id="7" name="圖片 6" descr="一張含有 飲料 的圖片&#10;&#10;自動產生的描述">
            <a:extLst>
              <a:ext uri="{FF2B5EF4-FFF2-40B4-BE49-F238E27FC236}">
                <a16:creationId xmlns:a16="http://schemas.microsoft.com/office/drawing/2014/main" id="{B95B8229-C709-462B-8C1E-B68691146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451" y="1352231"/>
            <a:ext cx="1492312" cy="14923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43CED0F-866A-4A3A-9AB0-8429518E8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590" y="1343893"/>
            <a:ext cx="1456980" cy="1456980"/>
          </a:xfrm>
          <a:prstGeom prst="rect">
            <a:avLst/>
          </a:prstGeom>
        </p:spPr>
      </p:pic>
      <p:pic>
        <p:nvPicPr>
          <p:cNvPr id="11" name="圖片 10" descr="一張含有 牆, 室內 的圖片&#10;&#10;自動產生的描述">
            <a:extLst>
              <a:ext uri="{FF2B5EF4-FFF2-40B4-BE49-F238E27FC236}">
                <a16:creationId xmlns:a16="http://schemas.microsoft.com/office/drawing/2014/main" id="{EA1353D5-0F2C-4A44-AB8D-0F68740C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0311" y="1360570"/>
            <a:ext cx="1456981" cy="145698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EEBA3A6-74D0-4608-8018-67DC4E7D0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092" y="3036971"/>
            <a:ext cx="1440303" cy="1440303"/>
          </a:xfrm>
          <a:prstGeom prst="rect">
            <a:avLst/>
          </a:prstGeom>
        </p:spPr>
      </p:pic>
      <p:pic>
        <p:nvPicPr>
          <p:cNvPr id="15" name="圖片 14" descr="一張含有 牆, 室內 的圖片&#10;&#10;自動產生的描述">
            <a:extLst>
              <a:ext uri="{FF2B5EF4-FFF2-40B4-BE49-F238E27FC236}">
                <a16:creationId xmlns:a16="http://schemas.microsoft.com/office/drawing/2014/main" id="{C6FDA343-F1BA-48D2-A4FF-D0C9F5086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0655" y="3036970"/>
            <a:ext cx="1440303" cy="1440303"/>
          </a:xfrm>
          <a:prstGeom prst="rect">
            <a:avLst/>
          </a:prstGeom>
        </p:spPr>
      </p:pic>
      <p:pic>
        <p:nvPicPr>
          <p:cNvPr id="17" name="圖片 16" descr="一張含有 牆, 室內 的圖片&#10;&#10;自動產生的描述">
            <a:extLst>
              <a:ext uri="{FF2B5EF4-FFF2-40B4-BE49-F238E27FC236}">
                <a16:creationId xmlns:a16="http://schemas.microsoft.com/office/drawing/2014/main" id="{BFBB4777-540F-4D34-9AE7-D30FDE37C3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5218" y="3020293"/>
            <a:ext cx="1456980" cy="145698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940F7B7E-BECF-4F36-A92E-473632CE31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2590" y="3020293"/>
            <a:ext cx="1456980" cy="145698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6F7DFBD-6EA2-4D8B-AE57-1FE31668E0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0311" y="3010965"/>
            <a:ext cx="1492312" cy="149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7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8721750" y="4603950"/>
            <a:ext cx="32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9</a:t>
            </a:r>
            <a:endParaRPr dirty="0"/>
          </a:p>
        </p:txBody>
      </p:sp>
      <p:sp>
        <p:nvSpPr>
          <p:cNvPr id="176" name="Google Shape;176;p32"/>
          <p:cNvSpPr txBox="1">
            <a:spLocks noGrp="1"/>
          </p:cNvSpPr>
          <p:nvPr>
            <p:ph type="ctrTitle"/>
          </p:nvPr>
        </p:nvSpPr>
        <p:spPr>
          <a:xfrm>
            <a:off x="624775" y="-148550"/>
            <a:ext cx="28755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latin typeface="DFKai-SB"/>
                <a:ea typeface="DFKai-SB"/>
                <a:cs typeface="DFKai-SB"/>
                <a:sym typeface="DFKai-SB"/>
              </a:rPr>
              <a:t>系統架構</a:t>
            </a:r>
            <a:endParaRPr sz="480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77" name="Google Shape;177;p32"/>
          <p:cNvCxnSpPr/>
          <p:nvPr/>
        </p:nvCxnSpPr>
        <p:spPr>
          <a:xfrm>
            <a:off x="1447625" y="829138"/>
            <a:ext cx="310800" cy="2010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32"/>
          <p:cNvSpPr txBox="1"/>
          <p:nvPr/>
        </p:nvSpPr>
        <p:spPr>
          <a:xfrm>
            <a:off x="1812250" y="774475"/>
            <a:ext cx="242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二、物件檢測</a:t>
            </a:r>
            <a:endParaRPr sz="2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25" y="1178358"/>
            <a:ext cx="8284150" cy="382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519</Words>
  <Application>Microsoft Office PowerPoint</Application>
  <PresentationFormat>如螢幕大小 (16:9)</PresentationFormat>
  <Paragraphs>157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DFKai-SB</vt:lpstr>
      <vt:lpstr>DFKai-SB</vt:lpstr>
      <vt:lpstr>Arial</vt:lpstr>
      <vt:lpstr>Simple Light</vt:lpstr>
      <vt:lpstr>Simple Light</vt:lpstr>
      <vt:lpstr>目標跟隨自走車 原題目:AI自走車</vt:lpstr>
      <vt:lpstr>大綱</vt:lpstr>
      <vt:lpstr>簡介</vt:lpstr>
      <vt:lpstr>簡介</vt:lpstr>
      <vt:lpstr>簡介</vt:lpstr>
      <vt:lpstr>系統架構</vt:lpstr>
      <vt:lpstr>系統架構</vt:lpstr>
      <vt:lpstr>系統架構</vt:lpstr>
      <vt:lpstr>系統架構</vt:lpstr>
      <vt:lpstr>系統架構</vt:lpstr>
      <vt:lpstr>系統架構</vt:lpstr>
      <vt:lpstr>系統架構</vt:lpstr>
      <vt:lpstr>系統架構</vt:lpstr>
      <vt:lpstr>系統架構</vt:lpstr>
      <vt:lpstr>系統架構</vt:lpstr>
      <vt:lpstr>PowerPoint 簡報</vt:lpstr>
      <vt:lpstr>問題與挑戰</vt:lpstr>
      <vt:lpstr>展示</vt:lpstr>
      <vt:lpstr>分工</vt:lpstr>
      <vt:lpstr>預算表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目標跟隨自走車 原題目:AI自走車</dc:title>
  <cp:lastModifiedBy>徐翊倫</cp:lastModifiedBy>
  <cp:revision>3</cp:revision>
  <dcterms:modified xsi:type="dcterms:W3CDTF">2021-12-28T12:43:38Z</dcterms:modified>
</cp:coreProperties>
</file>